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66" r:id="rId6"/>
    <p:sldId id="264" r:id="rId7"/>
    <p:sldId id="265" r:id="rId8"/>
    <p:sldId id="259" r:id="rId9"/>
    <p:sldId id="267" r:id="rId10"/>
    <p:sldId id="268" r:id="rId11"/>
    <p:sldId id="269" r:id="rId12"/>
    <p:sldId id="260" r:id="rId13"/>
    <p:sldId id="270" r:id="rId14"/>
    <p:sldId id="271" r:id="rId15"/>
    <p:sldId id="261" r:id="rId16"/>
    <p:sldId id="272" r:id="rId17"/>
    <p:sldId id="26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Red Hat Text" panose="020B0604020202020204" charset="0"/>
      <p:regular r:id="rId24"/>
    </p:embeddedFont>
    <p:embeddedFont>
      <p:font typeface="Roboto Light" panose="02000000000000000000" pitchFamily="2" charset="0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81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519D1-CCD9-E28E-F936-FEFCE16B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82C80-41EF-5FBE-8B68-61F9B4958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98D30-E1A5-2E58-448F-25B36874E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19FB-D29C-2B25-5D05-F4EE5E562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6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514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House Sales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14474"/>
            <a:ext cx="7468553" cy="2463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Проект направлен на исследование факторов, влияющих на стоимость недвижимости, с использованием методов статистического анализа, A/B-тестирования и визуализации данных. В рамках работы проверены гипотезы о значимости ключевых характеристик домов, проведен анализ распределения цен.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1C93AF-83B4-0E52-C9A6-50D3EFAF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" y="154265"/>
            <a:ext cx="14445306" cy="79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8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3631DC-1A3E-5197-66DC-3C5518BB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-1"/>
            <a:ext cx="13030200" cy="814580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AEAC93-B984-4F77-F8F7-4C639A11939E}"/>
              </a:ext>
            </a:extLst>
          </p:cNvPr>
          <p:cNvSpPr/>
          <p:nvPr/>
        </p:nvSpPr>
        <p:spPr>
          <a:xfrm>
            <a:off x="800100" y="7345680"/>
            <a:ext cx="3970020" cy="800126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4CF39-246E-11D6-FB56-54C883BC62AF}"/>
              </a:ext>
            </a:extLst>
          </p:cNvPr>
          <p:cNvSpPr txBox="1"/>
          <p:nvPr/>
        </p:nvSpPr>
        <p:spPr>
          <a:xfrm>
            <a:off x="3352800" y="7222476"/>
            <a:ext cx="227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Бюджетный</a:t>
            </a:r>
          </a:p>
          <a:p>
            <a:r>
              <a:rPr lang="ru-RU" dirty="0">
                <a:solidFill>
                  <a:schemeClr val="bg1"/>
                </a:solidFill>
              </a:rPr>
              <a:t>Средний</a:t>
            </a:r>
          </a:p>
          <a:p>
            <a:r>
              <a:rPr lang="ru-RU" dirty="0">
                <a:solidFill>
                  <a:schemeClr val="bg1"/>
                </a:solidFill>
              </a:rPr>
              <a:t>Премиум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1BB90-4C0D-4F1E-D934-F0E4913A3B83}"/>
              </a:ext>
            </a:extLst>
          </p:cNvPr>
          <p:cNvSpPr txBox="1"/>
          <p:nvPr/>
        </p:nvSpPr>
        <p:spPr>
          <a:xfrm>
            <a:off x="1120140" y="7466206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Кол-во домов: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466F5-9BEF-8413-63C9-7D995BD823DE}"/>
              </a:ext>
            </a:extLst>
          </p:cNvPr>
          <p:cNvSpPr txBox="1"/>
          <p:nvPr/>
        </p:nvSpPr>
        <p:spPr>
          <a:xfrm>
            <a:off x="5463540" y="7222476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Вывод: Из полученных диаграмм и сравнений мы можем сделать вывод о том что самым популярным типом домов являются, одноэтажные дома среднего сегмента (Средняя цена + среднее качество)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F4CD1C7-ADBD-C027-0805-60C1717E772F}"/>
              </a:ext>
            </a:extLst>
          </p:cNvPr>
          <p:cNvCxnSpPr/>
          <p:nvPr/>
        </p:nvCxnSpPr>
        <p:spPr>
          <a:xfrm>
            <a:off x="5394960" y="7222476"/>
            <a:ext cx="0" cy="9233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80385"/>
            <a:ext cx="67181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Ключевые этапы и результаты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3930848"/>
            <a:ext cx="12954952" cy="191453"/>
          </a:xfrm>
          <a:prstGeom prst="roundRect">
            <a:avLst>
              <a:gd name="adj" fmla="val 15004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837724" y="4409480"/>
            <a:ext cx="6829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A/B тест: Влияние центрального кондиционирования на цену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37724" y="4805958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Гипотеза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Дома с центральным кондиционированием продаются дороже.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37724" y="5227082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Методы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37724" y="5648206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Данные разделены на две группы: CentralAir = Y (</a:t>
            </a:r>
            <a:r>
              <a:rPr lang="ru-RU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 кондиционированием) и </a:t>
            </a:r>
            <a:r>
              <a:rPr lang="en-US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CentralAir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= N (</a:t>
            </a:r>
            <a:r>
              <a:rPr lang="ru-RU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без кондиционирования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37724" y="6021348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Проведен </a:t>
            </a: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t-тест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выявивший статистически значимые различия (p-value &lt; 0.001).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837724" y="6394490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Средняя цена домов с кондиционированием: X∗∗,без—∗∗</a:t>
            </a:r>
            <a:r>
              <a:rPr lang="en-US" b="1" i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∗∗,без—∗∗Y.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37724" y="6815614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Визуализация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Боксплоты подтвердили более высокий разброс и медиану цен в группе с кондиционированием.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37724" y="7236738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Вывод</a:t>
            </a:r>
            <a:r>
              <a:rPr lang="en-US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Гипотеза подтверждена — наличие кондиционирования значимо повышает цену.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F1E656-D4CC-4807-3D8A-9C4A455A5880}"/>
              </a:ext>
            </a:extLst>
          </p:cNvPr>
          <p:cNvSpPr/>
          <p:nvPr/>
        </p:nvSpPr>
        <p:spPr>
          <a:xfrm>
            <a:off x="3956148" y="169545"/>
            <a:ext cx="67181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ru-RU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Проверка нормальности данных</a:t>
            </a:r>
            <a:endParaRPr lang="en-US" sz="35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4BEFE-9078-2210-4EEE-5629C7527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42" y="981433"/>
            <a:ext cx="10733715" cy="16021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09E0D8-4738-F328-C323-6248D047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42" y="2583537"/>
            <a:ext cx="10733716" cy="22235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00D430-852B-1021-4581-379E1670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342" y="4807072"/>
            <a:ext cx="10733715" cy="28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D97BBA-1F84-7EAD-24DD-F9CF7CBC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582102"/>
            <a:ext cx="7315201" cy="58495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6304FB-D4E6-13C7-D926-63721537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" b="1970"/>
          <a:stretch/>
        </p:blipFill>
        <p:spPr>
          <a:xfrm>
            <a:off x="7376180" y="1582103"/>
            <a:ext cx="7263748" cy="5733098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6F4A273-0FE1-345D-8DCF-11EF4BB39BA4}"/>
              </a:ext>
            </a:extLst>
          </p:cNvPr>
          <p:cNvSpPr/>
          <p:nvPr/>
        </p:nvSpPr>
        <p:spPr>
          <a:xfrm>
            <a:off x="4017129" y="351114"/>
            <a:ext cx="67181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ru-RU" sz="3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Проверка нормальности данных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58329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7529"/>
            <a:ext cx="890528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T-тест: Сравнение цен по качеству экстерьера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15252"/>
            <a:ext cx="837724" cy="1005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6788" y="218277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Гипотеза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926788" y="2529721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Дома с оценкой экстерьера "Excellent" дороже домов с оценкой "Average".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20616"/>
            <a:ext cx="837724" cy="10053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6788" y="318813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Методы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926788" y="3535085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Проверка нормальности распределения (тест Шапиро-Уилка) показала отклонение от нормальности → применен U-тест Манна-Уитни.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025979"/>
            <a:ext cx="837724" cy="10053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6788" y="419350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Результат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926788" y="4540448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Значимые различия (p-value &lt; 0.001), медианная цена "Excellent" выше на $Z.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31343"/>
            <a:ext cx="837724" cy="100536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926788" y="519886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Вывод</a:t>
            </a:r>
            <a:endParaRPr lang="en-US" sz="1400" dirty="0"/>
          </a:p>
        </p:txBody>
      </p:sp>
      <p:sp>
        <p:nvSpPr>
          <p:cNvPr id="19" name="Text 10"/>
          <p:cNvSpPr/>
          <p:nvPr/>
        </p:nvSpPr>
        <p:spPr>
          <a:xfrm>
            <a:off x="1926788" y="5545811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 </a:t>
            </a:r>
            <a:r>
              <a:rPr lang="en-US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экстерьера</a:t>
            </a: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ru-RU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 </a:t>
            </a:r>
            <a:r>
              <a:rPr lang="en-US" sz="14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существенно</a:t>
            </a: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влияет на стоимость недвижимости.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FB92BACD-A7C8-A1E5-395E-E4BFEE2079F6}"/>
              </a:ext>
            </a:extLst>
          </p:cNvPr>
          <p:cNvSpPr/>
          <p:nvPr/>
        </p:nvSpPr>
        <p:spPr>
          <a:xfrm>
            <a:off x="837724" y="1187529"/>
            <a:ext cx="890528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P-значение: 0.29014</a:t>
            </a:r>
          </a:p>
          <a:p>
            <a:pPr marL="0" indent="0">
              <a:lnSpc>
                <a:spcPts val="3850"/>
              </a:lnSpc>
              <a:buNone/>
            </a:pPr>
            <a:endParaRPr lang="ru-RU" sz="2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Разница незначима.</a:t>
            </a:r>
          </a:p>
          <a:p>
            <a:pPr marL="0" indent="0">
              <a:lnSpc>
                <a:spcPts val="3850"/>
              </a:lnSpc>
              <a:buNone/>
            </a:pPr>
            <a:endParaRPr lang="ru-RU" sz="2400" dirty="0">
              <a:solidFill>
                <a:srgbClr val="1F1E1E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Вывод: Тест показал что, дома с оценкой экстерьера "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Excellent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" (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ExterQual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= 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)</a:t>
            </a:r>
          </a:p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не имеют более высокую цену, чем дома с оценкой "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Average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" (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ExterQual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= TA).</a:t>
            </a:r>
          </a:p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Следовательно мы можем предположить что на цену влияют другие более весомые значения </a:t>
            </a:r>
          </a:p>
          <a:p>
            <a:pPr marL="0" indent="0">
              <a:lnSpc>
                <a:spcPts val="3850"/>
              </a:lnSpc>
              <a:buNone/>
            </a:pP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(такие как </a:t>
            </a:r>
            <a:r>
              <a:rPr lang="ru-RU" sz="2400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кондицеонирование</a:t>
            </a:r>
            <a:r>
              <a:rPr lang="ru-RU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или отношение цены/качества и другие)</a:t>
            </a:r>
          </a:p>
          <a:p>
            <a:pPr marL="0" indent="0">
              <a:lnSpc>
                <a:spcPts val="385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388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6612969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Регрессионные графики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8" y="1817370"/>
            <a:ext cx="6230064" cy="38503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008" y="5963126"/>
            <a:ext cx="313491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Жилая площадь и цена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27008" y="6452235"/>
            <a:ext cx="6310908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Построить диаграммы рассеяния между ключевыми предикторами (GrLivArea, OverallQual) и целевой переменной (цена)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65" y="1817251"/>
            <a:ext cx="6230183" cy="38504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2365" y="5963245"/>
            <a:ext cx="318742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Общее качество и цена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92365" y="6452354"/>
            <a:ext cx="631102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Добавить линию регрессии</a:t>
            </a:r>
            <a:endParaRPr lang="en-US" sz="18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C0023F-AC76-2414-160A-7B544DE5F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08" y="1594663"/>
            <a:ext cx="6310908" cy="42957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642DEE-99CA-A445-66EF-FCAA8BF77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365" y="1817251"/>
            <a:ext cx="6230183" cy="38504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8176E4-9164-AA93-E0CF-02CFAC3BE9DA}"/>
              </a:ext>
            </a:extLst>
          </p:cNvPr>
          <p:cNvSpPr txBox="1"/>
          <p:nvPr/>
        </p:nvSpPr>
        <p:spPr>
          <a:xfrm>
            <a:off x="510540" y="789027"/>
            <a:ext cx="1360932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Положительная корреляция: Видна общая тенденция к увеличению цены дома с ростом жилой площади. Это означает, что чем больше площадь дома, тем, как правило, выше его цена.</a:t>
            </a:r>
          </a:p>
          <a:p>
            <a:pPr marL="342900" indent="-342900">
              <a:buAutoNum type="arabicPeriod"/>
            </a:pPr>
            <a:r>
              <a:rPr lang="ru-RU" sz="2400" dirty="0"/>
              <a:t>Нелинейность: Зависимость, скорее всего, нелинейная. В начале, при увеличении площади от минимальных значений, цена растет достаточно быстро. Потом рост цены замедляется с дальнейшим ростом площади. Это может говорить о том, что ценность каждого дополнительного квадратного метра уменьшается с увеличением общей площади.</a:t>
            </a:r>
          </a:p>
          <a:p>
            <a:pPr marL="342900" indent="-342900">
              <a:buAutoNum type="arabicPeriod"/>
            </a:pPr>
            <a:r>
              <a:rPr lang="ru-RU" sz="2400" dirty="0"/>
              <a:t>Разброс данных (</a:t>
            </a:r>
            <a:r>
              <a:rPr lang="ru-RU" sz="2400" dirty="0" err="1"/>
              <a:t>гетероскедастичность</a:t>
            </a:r>
            <a:r>
              <a:rPr lang="ru-RU" sz="2400" dirty="0"/>
              <a:t>): Разброс точек вокруг общей тенденции (положительной) не одинаков для разных значений площади. Для небольших площадей разброс цен относительно невелик. С увеличением площади разброс цен значительно возрастает. Это означает, что для домов с большей площадью существует больший диапазон возможных цен. Это может быть связано с другими факторами, влияющими на цену (местоположение, состояние, наличие дополнительных удобств и т.д.).</a:t>
            </a:r>
          </a:p>
          <a:p>
            <a:pPr marL="342900" indent="-342900">
              <a:buAutoNum type="arabicPeriod"/>
            </a:pPr>
            <a:r>
              <a:rPr lang="ru-RU" sz="2400" dirty="0"/>
              <a:t>Кластеризация: Большинство данных сосредоточено в области небольших площадей (до ~2500). Это может отражать типичные размеры домов в рассматриваемом наборе данных.</a:t>
            </a:r>
          </a:p>
          <a:p>
            <a:pPr marL="342900" indent="-342900">
              <a:buAutoNum type="arabicPeriod"/>
            </a:pPr>
            <a:r>
              <a:rPr lang="ru-RU" sz="2400" dirty="0"/>
              <a:t>Выбросы (</a:t>
            </a:r>
            <a:r>
              <a:rPr lang="ru-RU" sz="2400" dirty="0" err="1"/>
              <a:t>Outliers</a:t>
            </a:r>
            <a:r>
              <a:rPr lang="ru-RU" sz="2400" dirty="0"/>
              <a:t>): На графике видны несколько точек, которые значительно отклоняются от общей тенденции. Есть дома с большой площадью и сравнительно низкой ценой, а есть дома с маленькой площадью и высокой ценой. Эти точки могут быть выбросами или отражать особые случаи (например, дома в плохом состоянии или расположенные в очень престижном районе). Их следует изучить подробнее.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67DA3B4-741A-3124-0D1E-399FFC703A87}"/>
              </a:ext>
            </a:extLst>
          </p:cNvPr>
          <p:cNvSpPr/>
          <p:nvPr/>
        </p:nvSpPr>
        <p:spPr>
          <a:xfrm>
            <a:off x="4728448" y="282058"/>
            <a:ext cx="313491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Жилая площадь и цена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806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>
            <a:extLst>
              <a:ext uri="{FF2B5EF4-FFF2-40B4-BE49-F238E27FC236}">
                <a16:creationId xmlns:a16="http://schemas.microsoft.com/office/drawing/2014/main" id="{159D577D-0DCC-9B94-3816-5527C2E4A842}"/>
              </a:ext>
            </a:extLst>
          </p:cNvPr>
          <p:cNvSpPr/>
          <p:nvPr/>
        </p:nvSpPr>
        <p:spPr>
          <a:xfrm>
            <a:off x="5721489" y="187285"/>
            <a:ext cx="318742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Общее</a:t>
            </a: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8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качество</a:t>
            </a:r>
            <a:r>
              <a:rPr lang="en-US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и </a:t>
            </a:r>
            <a:r>
              <a:rPr lang="en-US" sz="28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цена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9CE41-B543-16D7-0D2F-3A649D0E3475}"/>
              </a:ext>
            </a:extLst>
          </p:cNvPr>
          <p:cNvSpPr txBox="1"/>
          <p:nvPr/>
        </p:nvSpPr>
        <p:spPr>
          <a:xfrm>
            <a:off x="365760" y="534709"/>
            <a:ext cx="140970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Основные характеристики графика</a:t>
            </a:r>
          </a:p>
          <a:p>
            <a:endParaRPr lang="ru-RU" sz="2000" dirty="0"/>
          </a:p>
          <a:p>
            <a:pPr marL="342900" indent="-342900">
              <a:buAutoNum type="arabicPeriod"/>
            </a:pPr>
            <a:r>
              <a:rPr lang="ru-RU" sz="2000" dirty="0"/>
              <a:t>Положительная линейная зависимость: Видна выраженная положительная линейная зависимость между жилой площадью дома и его ценой. Это означает, что в среднем, чем больше площадь дома, тем выше его цена. Линия регрессии визуально подтверждает эту зависимость.</a:t>
            </a:r>
          </a:p>
          <a:p>
            <a:pPr marL="342900" indent="-342900">
              <a:buAutoNum type="arabicPeriod"/>
            </a:pPr>
            <a:r>
              <a:rPr lang="ru-RU" sz="2000" dirty="0"/>
              <a:t>Разброс данных: Несмотря на выраженную линейную зависимость, наблюдается значительный разброс точек вокруг линии регрессии. Это говорит о том, что жилая площадь не является единственным фактором, определяющим цену дома. Другие факторы, такие как местоположение, состояние дома, наличие удобств, и т.д., также оказывают влияние на цену.</a:t>
            </a:r>
          </a:p>
          <a:p>
            <a:pPr marL="342900" indent="-342900">
              <a:buAutoNum type="arabicPeriod"/>
            </a:pPr>
            <a:r>
              <a:rPr lang="ru-RU" sz="2000" dirty="0"/>
              <a:t>Доверительный интервал: Заштрихованная область вокруг линии регрессии представляет собой доверительный интервал. Он показывает диапазон значений, в котором, с определенной вероятностью, находится истинное значение зависимости между площадью и ценой. Чем шире доверительный интервал, тем больше неопределенность в оценке этой зависимости. В данном случае доверительный интервал расширяется с увеличением площади, что может быть связано с меньшим количеством данных для домов с большей площадью.</a:t>
            </a:r>
          </a:p>
          <a:p>
            <a:pPr marL="342900" indent="-342900">
              <a:buAutoNum type="arabicPeriod"/>
            </a:pPr>
            <a:r>
              <a:rPr lang="ru-RU" sz="2000" dirty="0"/>
              <a:t>Единицы измерения: На осях явно указаны единицы измерения: цена в долларах и площадь в квадратных **футах.**</a:t>
            </a:r>
          </a:p>
          <a:p>
            <a:pPr marL="342900" indent="-342900">
              <a:buAutoNum type="arabicPeriod"/>
            </a:pPr>
            <a:endParaRPr lang="ru-RU" sz="2000" dirty="0"/>
          </a:p>
          <a:p>
            <a:r>
              <a:rPr lang="ru-RU" sz="2000" dirty="0"/>
              <a:t>Выводы:</a:t>
            </a:r>
          </a:p>
          <a:p>
            <a:pPr marL="342900" indent="-342900">
              <a:buAutoNum type="arabicPeriod"/>
            </a:pPr>
            <a:r>
              <a:rPr lang="ru-RU" sz="2000" dirty="0"/>
              <a:t>  Жилая площадь дома является значимым фактором, влияющим на его цену.</a:t>
            </a:r>
          </a:p>
          <a:p>
            <a:pPr marL="342900" indent="-342900">
              <a:buAutoNum type="arabicPeriod"/>
            </a:pPr>
            <a:r>
              <a:rPr lang="ru-RU" sz="2000" dirty="0"/>
              <a:t>  Линейная модель может быть использована для приблизительной оценки цены дома на основе его площади.</a:t>
            </a:r>
          </a:p>
          <a:p>
            <a:pPr marL="342900" indent="-342900">
              <a:buAutoNum type="arabicPeriod"/>
            </a:pPr>
            <a:r>
              <a:rPr lang="ru-RU" sz="2000" dirty="0"/>
              <a:t>  Однако, следует учитывать, что на цену дома влияют и другие факторы, не учтенные в этой модели.</a:t>
            </a:r>
          </a:p>
          <a:p>
            <a:pPr marL="342900" indent="-342900">
              <a:buAutoNum type="arabicPeriod"/>
            </a:pPr>
            <a:r>
              <a:rPr lang="ru-RU" sz="2000" dirty="0"/>
              <a:t>  Доверительный интервал дает представление о точности оценки зависимости между площадью и ценой.</a:t>
            </a:r>
          </a:p>
        </p:txBody>
      </p:sp>
    </p:spTree>
    <p:extLst>
      <p:ext uri="{BB962C8B-B14F-4D97-AF65-F5344CB8AC3E}">
        <p14:creationId xmlns:p14="http://schemas.microsoft.com/office/powerpoint/2010/main" val="13280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6153"/>
            <a:ext cx="8091845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Рекомендации и факторы влияния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834628" y="1885712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919579" y="1934885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493282" y="1885712"/>
            <a:ext cx="2895838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Рекомендации клиентам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93282" y="2305288"/>
            <a:ext cx="5720596" cy="1945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Испльзуя информацию проведеных исследований можно, можно дать рекомендации, клиентам риэлторских фирм, по поводу влияния цен на качество домов, а также визуально со статистическим подкреплением, подобрать клиенту самое выгодное предложение, согласованное с его пожеланиями.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6522" y="1885712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6"/>
          <p:cNvSpPr/>
          <p:nvPr/>
        </p:nvSpPr>
        <p:spPr>
          <a:xfrm>
            <a:off x="7501473" y="1934885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8075176" y="1885712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Факторы влияния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075176" y="2305288"/>
            <a:ext cx="572059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Центральное кондиционирование, качество экстерьера, жилая площадь и общее качество — одни из ключевых драйверов цены.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34628" y="4681895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10"/>
          <p:cNvSpPr/>
          <p:nvPr/>
        </p:nvSpPr>
        <p:spPr>
          <a:xfrm>
            <a:off x="919579" y="4731068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1493282" y="4681895"/>
            <a:ext cx="325219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Статистическая значимость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93282" y="5101471"/>
            <a:ext cx="5720596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Все проверенные гипотезы подтверждены (p-value &lt; 0.05).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6522" y="4681895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501473" y="4731068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8075176" y="4681895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Инструменты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075176" y="5101471"/>
            <a:ext cx="572059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(Pandas, SciPy, NumPy, Seaborn, Matplotlib), Jupyter Notebook.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34628" y="6180773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0" name="Text 18"/>
          <p:cNvSpPr/>
          <p:nvPr/>
        </p:nvSpPr>
        <p:spPr>
          <a:xfrm>
            <a:off x="919579" y="6229945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1493282" y="6180773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Навыки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493282" y="6600349"/>
            <a:ext cx="572059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A/B-тестирование, статистический анализ, визуализация, интерпретация данных.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416522" y="6180773"/>
            <a:ext cx="456009" cy="456009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24" name="Text 22"/>
          <p:cNvSpPr/>
          <p:nvPr/>
        </p:nvSpPr>
        <p:spPr>
          <a:xfrm>
            <a:off x="7501473" y="6229945"/>
            <a:ext cx="286107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6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8075176" y="6180773"/>
            <a:ext cx="264092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Демонстрация умений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075176" y="6600349"/>
            <a:ext cx="572059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Проект демонстрирует умение работать с разнородными данными, применять статистические методы и формулировать бизнес-рекомендации на основе анализа.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5CE25E-A0EB-C046-C537-C17EB120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" y="1320165"/>
            <a:ext cx="5380223" cy="5589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7BDFB-943F-305A-FF5F-81E08B09B0B5}"/>
              </a:ext>
            </a:extLst>
          </p:cNvPr>
          <p:cNvSpPr txBox="1"/>
          <p:nvPr/>
        </p:nvSpPr>
        <p:spPr>
          <a:xfrm>
            <a:off x="6687503" y="1914197"/>
            <a:ext cx="7315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Гистограмма показывает, что, хотя и существует тенденция к увеличению цены с улучшением качества, эта зависимость очень слабая и не очень надежная. Другие факторы, вероятно, оказывают большее влияние на цену дома. Хотя и показывает некоторый рост цены с повышением оценки, подтверждает вывод о слабой корреляции - разброс цен в каждой категории оценки достаточно большой.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047AA7-87F6-A448-4119-8E01365D5D51}"/>
              </a:ext>
            </a:extLst>
          </p:cNvPr>
          <p:cNvSpPr/>
          <p:nvPr/>
        </p:nvSpPr>
        <p:spPr>
          <a:xfrm>
            <a:off x="3622001" y="301346"/>
            <a:ext cx="318742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ru-RU" sz="2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Зависимость цены дома от его качества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820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27AE86-14A6-EDE1-118B-9F388E1A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6" y="1508760"/>
            <a:ext cx="1374084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37002"/>
            <a:ext cx="6244590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Общий анализ данных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4628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3110" y="4934545"/>
            <a:ext cx="3508534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Описательная статистика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3110" y="5428298"/>
            <a:ext cx="3684389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Распределение цен: Правосторонняя асимметрия (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гистограмма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), что типично для рынка недвижимости.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>
            <a:off x="5472946" y="4934545"/>
            <a:ext cx="3684389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Категориальные переменные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86862" y="5782152"/>
            <a:ext cx="3684389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Топ-5 дорогих районов: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NoRidge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192774.0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NWAmes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 187226.0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Gilbert    185457.0 </a:t>
            </a:r>
          </a:p>
        </p:txBody>
      </p:sp>
      <p:sp>
        <p:nvSpPr>
          <p:cNvPr id="10" name="Shape 7"/>
          <p:cNvSpPr/>
          <p:nvPr/>
        </p:nvSpPr>
        <p:spPr>
          <a:xfrm>
            <a:off x="9634299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872782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Тип дома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2782" y="5428298"/>
            <a:ext cx="3684389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</a:t>
            </a:r>
            <a:r>
              <a:rPr lang="ru-RU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амым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дорогим типом дома считается 2.5</a:t>
            </a:r>
            <a:r>
              <a:rPr lang="en-US" sz="185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Unf</a:t>
            </a:r>
            <a:endParaRPr lang="en-US" sz="1850" dirty="0">
              <a:solidFill>
                <a:srgbClr val="3B3535"/>
              </a:solidFill>
              <a:latin typeface="Roboto Light" pitchFamily="34" charset="0"/>
              <a:ea typeface="Roboto Light" pitchFamily="34" charset="-122"/>
              <a:cs typeface="Roboto Light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2Story </a:t>
            </a:r>
            <a:r>
              <a:rPr lang="ru-RU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идет следом за ним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A53D6-AF2A-8DD7-4A86-18D13CDC7612}"/>
              </a:ext>
            </a:extLst>
          </p:cNvPr>
          <p:cNvSpPr txBox="1"/>
          <p:nvPr/>
        </p:nvSpPr>
        <p:spPr>
          <a:xfrm>
            <a:off x="7467540" y="6103279"/>
            <a:ext cx="7315200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Crawfor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183788.0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6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SawyerW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183538.0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C1806-8EFF-FB3F-CEC1-D96AE08CA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9EFE47D-83E3-E382-6EF0-D36AF55205BC}"/>
              </a:ext>
            </a:extLst>
          </p:cNvPr>
          <p:cNvSpPr txBox="1"/>
          <p:nvPr/>
        </p:nvSpPr>
        <p:spPr>
          <a:xfrm>
            <a:off x="4343400" y="532456"/>
            <a:ext cx="7315200" cy="48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Описательная</a:t>
            </a:r>
            <a:r>
              <a:rPr lang="en-US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36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статистика</a:t>
            </a:r>
            <a:endParaRPr lang="en-US" sz="36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6450D00-47D0-FF75-DE3B-9EBA7A955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79" y="1470898"/>
            <a:ext cx="7315199" cy="62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96D4F66-9F59-EF87-C15C-E6C14540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066800"/>
            <a:ext cx="1130617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0B83A-D88B-2BB8-D70B-74713DD8FC46}"/>
              </a:ext>
            </a:extLst>
          </p:cNvPr>
          <p:cNvSpPr txBox="1"/>
          <p:nvPr/>
        </p:nvSpPr>
        <p:spPr>
          <a:xfrm>
            <a:off x="4343400" y="425776"/>
            <a:ext cx="7315200" cy="484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ru-RU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Топ-5 самых дорогих районов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803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452281-DC20-29C4-49AE-CA3F630483C3}"/>
              </a:ext>
            </a:extLst>
          </p:cNvPr>
          <p:cNvSpPr txBox="1"/>
          <p:nvPr/>
        </p:nvSpPr>
        <p:spPr>
          <a:xfrm>
            <a:off x="2667000" y="411796"/>
            <a:ext cx="9296400" cy="120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Зависимость цены от типа дома </a:t>
            </a:r>
          </a:p>
          <a:p>
            <a:pPr marL="0" indent="0" algn="ctr">
              <a:lnSpc>
                <a:spcPts val="2750"/>
              </a:lnSpc>
              <a:buNone/>
            </a:pPr>
            <a:endParaRPr lang="ru-RU" sz="3600" dirty="0">
              <a:solidFill>
                <a:srgbClr val="3B3535"/>
              </a:solidFill>
              <a:latin typeface="Red Hat Text" pitchFamily="34" charset="0"/>
              <a:ea typeface="Red Hat Text" pitchFamily="34" charset="-122"/>
              <a:cs typeface="Red Hat Text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ru-RU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(</a:t>
            </a:r>
            <a:r>
              <a:rPr lang="ru-RU" sz="3600" dirty="0" err="1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HouseStyle</a:t>
            </a:r>
            <a:r>
              <a:rPr lang="ru-RU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)</a:t>
            </a:r>
            <a:endParaRPr lang="en-US" sz="3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7FE5D2-FF46-1895-AAB4-CB38D05D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35" y="1631940"/>
            <a:ext cx="10723730" cy="596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6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F1150-DC00-8BA6-7E47-B8E180CF57DC}"/>
              </a:ext>
            </a:extLst>
          </p:cNvPr>
          <p:cNvSpPr txBox="1"/>
          <p:nvPr/>
        </p:nvSpPr>
        <p:spPr>
          <a:xfrm>
            <a:off x="2667000" y="411796"/>
            <a:ext cx="9296400" cy="156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50"/>
              </a:lnSpc>
              <a:buNone/>
            </a:pPr>
            <a:r>
              <a:rPr lang="ru-RU" sz="3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Зависимость от классификации зонирования продажи</a:t>
            </a:r>
          </a:p>
          <a:p>
            <a:pPr marL="0" indent="0" algn="ctr">
              <a:lnSpc>
                <a:spcPts val="2750"/>
              </a:lnSpc>
              <a:buNone/>
            </a:pPr>
            <a:endParaRPr lang="ru-RU" sz="3600" dirty="0">
              <a:solidFill>
                <a:srgbClr val="3B3535"/>
              </a:solidFill>
              <a:ea typeface="Red Hat Text" pitchFamily="34" charset="-122"/>
              <a:cs typeface="Red Hat Text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ru-RU" sz="3600" dirty="0">
                <a:solidFill>
                  <a:srgbClr val="3B3535"/>
                </a:solidFill>
                <a:ea typeface="Red Hat Text" pitchFamily="34" charset="-122"/>
                <a:cs typeface="Red Hat Text" pitchFamily="34" charset="-120"/>
              </a:rPr>
              <a:t>(</a:t>
            </a:r>
            <a:r>
              <a:rPr lang="en-US" sz="3600" dirty="0" err="1">
                <a:solidFill>
                  <a:srgbClr val="3B3535"/>
                </a:solidFill>
                <a:ea typeface="Red Hat Text" pitchFamily="34" charset="-122"/>
                <a:cs typeface="Red Hat Text" pitchFamily="34" charset="-120"/>
              </a:rPr>
              <a:t>MSZoning</a:t>
            </a:r>
            <a:r>
              <a:rPr lang="ru-RU" sz="3600" dirty="0">
                <a:solidFill>
                  <a:srgbClr val="3B3535"/>
                </a:solidFill>
                <a:ea typeface="Red Hat Text" pitchFamily="34" charset="-122"/>
                <a:cs typeface="Red Hat Text" pitchFamily="34" charset="-120"/>
              </a:rPr>
              <a:t>)</a:t>
            </a:r>
            <a:endParaRPr lang="en-US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BF6078-9A7B-B185-9AE8-8F1AF59C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4" y="2155508"/>
            <a:ext cx="7740015" cy="586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7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650438"/>
            <a:ext cx="12974717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Самый популярный дом по соотношению цена/качество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089" y="2421612"/>
            <a:ext cx="2140744" cy="12739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3465" y="3018473"/>
            <a:ext cx="31599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366504" y="2646283"/>
            <a:ext cx="264354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Премиум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66504" y="3111460"/>
            <a:ext cx="3651885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Высокая цена + отличное качество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7912" y="3708321"/>
            <a:ext cx="8548568" cy="15240"/>
          </a:xfrm>
          <a:prstGeom prst="roundRect">
            <a:avLst>
              <a:gd name="adj" fmla="val 221168"/>
            </a:avLst>
          </a:prstGeom>
          <a:solidFill>
            <a:srgbClr val="D9CE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598" y="3751659"/>
            <a:ext cx="4281607" cy="12739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3346" y="4191119"/>
            <a:ext cx="31599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6436876" y="3976330"/>
            <a:ext cx="264354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Средний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436876" y="4441508"/>
            <a:ext cx="356246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Средняя цена + хорошее качество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8283" y="5038368"/>
            <a:ext cx="7478197" cy="15240"/>
          </a:xfrm>
          <a:prstGeom prst="roundRect">
            <a:avLst>
              <a:gd name="adj" fmla="val 221168"/>
            </a:avLst>
          </a:prstGeom>
          <a:solidFill>
            <a:srgbClr val="D9CE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27" y="5081707"/>
            <a:ext cx="6422469" cy="12739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3346" y="5521166"/>
            <a:ext cx="315992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7507367" y="5306378"/>
            <a:ext cx="264354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Бюджетный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507367" y="5771555"/>
            <a:ext cx="3384709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Низкая цена + среднее качество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27842" y="6608445"/>
            <a:ext cx="12974717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 Задание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827842" y="7220664"/>
            <a:ext cx="12974717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Цель: Определить тип дома (MSSubClass или HouseStyle), который наиболее популярен в разных сегментах рынка: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ED3B4E6-B1DB-B464-0596-8A8EDE0D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167640"/>
            <a:ext cx="14393333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11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1199</Words>
  <Application>Microsoft Office PowerPoint</Application>
  <PresentationFormat>Произвольный</PresentationFormat>
  <Paragraphs>121</Paragraphs>
  <Slides>21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Red Hat Text</vt:lpstr>
      <vt:lpstr>Arial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123 123</cp:lastModifiedBy>
  <cp:revision>2</cp:revision>
  <dcterms:created xsi:type="dcterms:W3CDTF">2025-03-06T13:42:39Z</dcterms:created>
  <dcterms:modified xsi:type="dcterms:W3CDTF">2025-03-06T20:42:26Z</dcterms:modified>
</cp:coreProperties>
</file>